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69" r:id="rId4"/>
    <p:sldId id="259" r:id="rId5"/>
    <p:sldId id="260" r:id="rId6"/>
    <p:sldId id="261" r:id="rId7"/>
    <p:sldId id="270" r:id="rId8"/>
    <p:sldId id="262" r:id="rId9"/>
    <p:sldId id="271" r:id="rId10"/>
    <p:sldId id="27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76471" autoAdjust="0"/>
  </p:normalViewPr>
  <p:slideViewPr>
    <p:cSldViewPr snapToGrid="0" snapToObjects="1">
      <p:cViewPr>
        <p:scale>
          <a:sx n="70" d="100"/>
          <a:sy n="70" d="100"/>
        </p:scale>
        <p:origin x="900" y="5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3ED94-79C5-584D-8E6F-37271F4E439C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FC2CC-3BDA-4242-A4D1-7D4EFB68B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5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5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525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601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2557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39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546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831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95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9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7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7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7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4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0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6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98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9D5FB-08E4-0E46-8DD2-03144C7E0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176" y="1905000"/>
            <a:ext cx="8769823" cy="29164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Пробелы в системе межведомственного взаимодействия ФССП с контрагентами предоставления сведений об имущественном положении должника.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/>
              <a:t>Практика и пути решения.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238E57-4A40-B44E-972E-86E5948AE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2740" y="391508"/>
            <a:ext cx="5357600" cy="123233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Начальник управления принудительного взыскания НАО ПКБ</a:t>
            </a:r>
          </a:p>
          <a:p>
            <a:r>
              <a:rPr lang="ru-RU" dirty="0"/>
              <a:t>Мурзабулатов Ринат </a:t>
            </a:r>
            <a:r>
              <a:rPr lang="ru-RU" dirty="0" err="1"/>
              <a:t>Уралович</a:t>
            </a:r>
            <a:endParaRPr lang="ru-RU" dirty="0"/>
          </a:p>
          <a:p>
            <a:r>
              <a:rPr lang="ru-RU" dirty="0"/>
              <a:t>Стаж службы в ФССП 9 лет</a:t>
            </a:r>
          </a:p>
        </p:txBody>
      </p:sp>
    </p:spTree>
    <p:extLst>
      <p:ext uri="{BB962C8B-B14F-4D97-AF65-F5344CB8AC3E}">
        <p14:creationId xmlns:p14="http://schemas.microsoft.com/office/powerpoint/2010/main" val="10065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A089C1-3C37-C643-8062-3131A2CFA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248901"/>
            <a:ext cx="5357600" cy="8393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Ответ из ФНС о счетах должника по запросу взыскателя в рамках ст. 69 ФЗ 229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257300"/>
            <a:ext cx="55054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5E02-B3A3-EC43-8932-A8D88BAC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Идентификация должника в АИС </a:t>
            </a:r>
            <a:r>
              <a:rPr lang="ru-RU" sz="2400" dirty="0"/>
              <a:t>ФССП России при сборе информации об имущественном положении должника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864870"/>
              </p:ext>
            </p:extLst>
          </p:nvPr>
        </p:nvGraphicFramePr>
        <p:xfrm>
          <a:off x="646111" y="1364776"/>
          <a:ext cx="10572349" cy="528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3" imgW="17087760" imgH="7057905" progId="Visio.Drawing.15">
                  <p:embed/>
                </p:oleObj>
              </mc:Choice>
              <mc:Fallback>
                <p:oleObj name="Visio" r:id="rId3" imgW="17087760" imgH="705790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111" y="1364776"/>
                        <a:ext cx="10572349" cy="528168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1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916BF-1208-764C-A2B3-136DE5F9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2" y="452718"/>
            <a:ext cx="8781592" cy="1400530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Системная организация работы по сбору информации об имущественном положении должника средствами МВВ АИС ПК ОСП на примере УФССП России по Республике Башкортостан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B391B0-172E-F84E-AB11-0FF835A85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Т</a:t>
            </a:r>
            <a:r>
              <a:rPr lang="ru-RU" dirty="0" smtClean="0"/>
              <a:t>рех </a:t>
            </a:r>
            <a:r>
              <a:rPr lang="ru-RU" dirty="0"/>
              <a:t>уровневый контроль поступления от контрагентов запрашиваемых сведений, в том числе применения мер административного воздействия </a:t>
            </a:r>
          </a:p>
          <a:p>
            <a:pPr marL="457200" indent="-457200">
              <a:buAutoNum type="arabicPeriod"/>
            </a:pPr>
            <a:r>
              <a:rPr lang="ru-RU" dirty="0"/>
              <a:t>Информационное обеспечение начальников ОСП витриной сведений с привязкой к специально разработанным фильтрам для выборки производств с пробелами и принятия по ним индивидуальных либо массовых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8436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5147A-AB9F-6149-A751-F7979199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750" y="955944"/>
            <a:ext cx="7956560" cy="994866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Системная организация работы по сбору информации об имущественном положении должника средствами МВВ АИС ПК ОСП на примере УФССП России по Республике Башкортостан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B6CD4-3484-9D40-8D38-D2564D92C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3750" y="2456597"/>
            <a:ext cx="7956561" cy="791570"/>
          </a:xfrm>
        </p:spPr>
        <p:txBody>
          <a:bodyPr/>
          <a:lstStyle/>
          <a:p>
            <a:r>
              <a:rPr lang="ru-RU" sz="1600" dirty="0"/>
              <a:t>Организация трехуровневого контроля поступления запрашиваемых сведений от контрагентов МВВ, применения мер административного воздействия предусмотренных законодательством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AA4F96-2F20-9841-BEC8-440773BC8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3751" y="3576533"/>
            <a:ext cx="7956560" cy="2646847"/>
          </a:xfrm>
        </p:spPr>
        <p:txBody>
          <a:bodyPr/>
          <a:lstStyle/>
          <a:p>
            <a:r>
              <a:rPr lang="ru-RU" dirty="0" smtClean="0"/>
              <a:t>Контроль пристава-исполнителя по своим производствам</a:t>
            </a:r>
          </a:p>
          <a:p>
            <a:r>
              <a:rPr lang="ru-RU" dirty="0" smtClean="0"/>
              <a:t>Контроль старшего пристава в рамках отдела</a:t>
            </a:r>
          </a:p>
          <a:p>
            <a:r>
              <a:rPr lang="ru-RU" dirty="0" smtClean="0"/>
              <a:t>Контроль отдела исполнительного производства в рамках Управления</a:t>
            </a:r>
          </a:p>
          <a:p>
            <a:r>
              <a:rPr lang="ru-RU" dirty="0" smtClean="0"/>
              <a:t>Контроль отдела информатизации и информационной безопасности в части работы систем</a:t>
            </a:r>
          </a:p>
          <a:p>
            <a:r>
              <a:rPr lang="ru-RU" dirty="0" smtClean="0"/>
              <a:t>Применение мер административного характера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7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FE212-ADE3-744C-9CBC-361B8764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192" y="327546"/>
            <a:ext cx="7956560" cy="1007478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Системная организация работы по сбору информации об имущественном положении должника средствами МВВ АИС ПК ОСП на примере УФССП России по Республике Башкортостан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2082B4-2092-7740-963B-75A10D25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1128" y="1173707"/>
            <a:ext cx="9214717" cy="792253"/>
          </a:xfrm>
        </p:spPr>
        <p:txBody>
          <a:bodyPr/>
          <a:lstStyle/>
          <a:p>
            <a:r>
              <a:rPr lang="ru-RU" sz="1400" dirty="0"/>
              <a:t>Информационное обеспечение начальников ОСП витриной сведений с привязкой к специально разработанным фильтрам для выборки производств с пробелами и принятия по ним индивидуальных либо массовых решений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AAEC75-5357-B54A-B646-D8920D527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09285" y="2185416"/>
            <a:ext cx="7956560" cy="4325112"/>
          </a:xfrm>
        </p:spPr>
        <p:txBody>
          <a:bodyPr/>
          <a:lstStyle/>
          <a:p>
            <a:r>
              <a:rPr lang="ru-RU" dirty="0"/>
              <a:t>Витрина с показателями от 19.05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064606"/>
              </p:ext>
            </p:extLst>
          </p:nvPr>
        </p:nvGraphicFramePr>
        <p:xfrm>
          <a:off x="1351128" y="2039112"/>
          <a:ext cx="9214717" cy="447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Лист" r:id="rId3" imgW="12363480" imgH="6277015" progId="Excel.Sheet.12">
                  <p:embed/>
                </p:oleObj>
              </mc:Choice>
              <mc:Fallback>
                <p:oleObj name="Лист" r:id="rId3" imgW="12363480" imgH="62770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1128" y="2039112"/>
                        <a:ext cx="9214717" cy="447141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0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4BB76-9367-0445-98EE-5021E6B8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876" y="651586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Пути решения задачи по исправлению негативной ситуации по работе системы МВВ АИС ФССП России ПК ОСП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C380C-C6B8-CF41-875D-18CEC6FA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040" y="2052116"/>
            <a:ext cx="8673100" cy="3997828"/>
          </a:xfrm>
        </p:spPr>
        <p:txBody>
          <a:bodyPr/>
          <a:lstStyle/>
          <a:p>
            <a:r>
              <a:rPr lang="ru-RU" dirty="0"/>
              <a:t>Предварительное получение сведений о счетах открытых на имя должника через реализацию права взыскателя по ст. 69 ФЗ «Об исполнительном производстве» и предъявление ИД на исполнение с данными сведениями.</a:t>
            </a:r>
          </a:p>
          <a:p>
            <a:r>
              <a:rPr lang="ru-RU" dirty="0"/>
              <a:t>Направление на исполнение исполнительные документы с указанием паспортных данных должника в заявлении на возбуждение исполнительного производства.</a:t>
            </a:r>
          </a:p>
          <a:p>
            <a:r>
              <a:rPr lang="ru-RU" dirty="0"/>
              <a:t>Обучение специалистов ПВ </a:t>
            </a:r>
            <a:r>
              <a:rPr lang="ru-RU" dirty="0" smtClean="0"/>
              <a:t>пониманию информации из реестров и сводок АИС ФССП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7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FBAD5-0372-7C42-BDAA-6DA9CAED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2" y="479997"/>
            <a:ext cx="7956560" cy="10783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ПК АИС ФССП России – Японский экскаватор, а мы продолжаем копать яму саперной лопаткой просто потому,  что не умеем нажимать правильно на его кнопки (с) А.О. </a:t>
            </a:r>
            <a:r>
              <a:rPr lang="ru-RU" sz="2000" dirty="0" err="1"/>
              <a:t>Парфенчиков</a:t>
            </a:r>
            <a:r>
              <a:rPr lang="ru-RU" sz="2000" dirty="0"/>
              <a:t> Директор ФССП России с 2004-2017  </a:t>
            </a:r>
            <a:r>
              <a:rPr lang="ru-RU" sz="2000" dirty="0" err="1"/>
              <a:t>г.г</a:t>
            </a:r>
            <a:r>
              <a:rPr lang="ru-RU" sz="2000" dirty="0"/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8B7698-654B-0B41-803B-58CFF8E29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9286" y="1828800"/>
            <a:ext cx="3560808" cy="997310"/>
          </a:xfrm>
        </p:spPr>
        <p:txBody>
          <a:bodyPr/>
          <a:lstStyle/>
          <a:p>
            <a:pPr algn="ctr"/>
            <a:r>
              <a:rPr lang="ru-RU" sz="2000" dirty="0"/>
              <a:t>Пробелы в МВВ ФССП России с контрагентами предоставления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2B324E-E0E6-484C-9016-9DC840BE0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41893" y="2826110"/>
            <a:ext cx="3893623" cy="3490405"/>
          </a:xfrm>
        </p:spPr>
        <p:txBody>
          <a:bodyPr>
            <a:noAutofit/>
          </a:bodyPr>
          <a:lstStyle/>
          <a:p>
            <a:r>
              <a:rPr lang="ru-RU" sz="900" dirty="0"/>
              <a:t>размытые и неоднозначные формулировки соглашений об МВВ;</a:t>
            </a:r>
          </a:p>
          <a:p>
            <a:r>
              <a:rPr lang="ru-RU" sz="900" dirty="0"/>
              <a:t>не поступление сведений о должнике в АИС ФССП России ПК ОСП от контрагентов МВВ из-за сбоев или неправильной работы с МВВ непосредственно в Территориальных Органах и Отделах судебных приставов;</a:t>
            </a:r>
          </a:p>
          <a:p>
            <a:r>
              <a:rPr lang="ru-RU" sz="900" dirty="0"/>
              <a:t>ошибочная оценка полноты и качества предоставленных сведений о счетах должника банками, подключенными к системе МВВ АИС через программные продукты корпорации ЦФТ;</a:t>
            </a:r>
          </a:p>
          <a:p>
            <a:r>
              <a:rPr lang="ru-RU" sz="900" dirty="0"/>
              <a:t>непонимание приставом-исполнителем правильных алгоритмов и процессов сбора информации об имущественном положении должника с использованием  АИС ФССП России ПК ОСП.</a:t>
            </a:r>
          </a:p>
          <a:p>
            <a:r>
              <a:rPr lang="ru-RU" sz="900" dirty="0"/>
              <a:t>бездействие по истребованию ответов на ранее направленные запросы и неприменение судебными приставами-исполнителями мер административного характера к контрагентам МВВ для качественной со настройки и функционирования систем обмена данными электронный запрос-электронный ответ.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C0AD87-75CF-CF46-AEE7-BE92B156B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6634" y="1687586"/>
            <a:ext cx="3899798" cy="1078347"/>
          </a:xfrm>
        </p:spPr>
        <p:txBody>
          <a:bodyPr/>
          <a:lstStyle/>
          <a:p>
            <a:r>
              <a:rPr lang="ru-RU" sz="2000" dirty="0"/>
              <a:t>Риски ФССП и взыскателя при не восполнении пробелов МВВ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EC25D7-1CE3-B740-A942-CFCA8F62E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6634" y="2895175"/>
            <a:ext cx="4396339" cy="36268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принятие решений об окончании исполнительных производств в связи с невозможностью взыскания по должникам у которых достаточно денежных средств на счетах для полного или частичного погашения задолженности и риски взыскания денежных средств с Федерального бюджета;</a:t>
            </a:r>
          </a:p>
          <a:p>
            <a:r>
              <a:rPr lang="ru-RU" dirty="0"/>
              <a:t>неполучение взыскателем денежных средств по исполнительному документу, при наличии у должника денежных средств на счетах;</a:t>
            </a:r>
          </a:p>
          <a:p>
            <a:r>
              <a:rPr lang="ru-RU" dirty="0"/>
              <a:t>незаконное признание должника несостоятельным, через процедуру внесудебного банкротства (МФЦ) на основании решения судебного пристава об окончании исполнительного производства в соответствии актом о невозможности взыскания в связи с отсутствием у должника имущества, на которое можно обратить взыскание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6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64157" y="1328321"/>
            <a:ext cx="79583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kern="150" dirty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  <a:t>Соглашение</a:t>
            </a:r>
            <a:endParaRPr lang="ru-RU" sz="1200" kern="150" dirty="0">
              <a:latin typeface="Times New Roman" panose="02020603050405020304" pitchFamily="18" charset="0"/>
              <a:ea typeface="SimSun, 宋体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ru-RU" sz="1200" b="1" kern="150" dirty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  <a:t>о порядке электронного документооборота</a:t>
            </a:r>
            <a:br>
              <a:rPr lang="ru-RU" sz="1200" b="1" kern="150" dirty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</a:br>
            <a:r>
              <a:rPr lang="ru-RU" sz="1200" b="1" kern="150" dirty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  <a:t>между Федеральной службой судебных приставов</a:t>
            </a:r>
            <a:r>
              <a:rPr lang="ru-RU" sz="1200" kern="150" dirty="0">
                <a:latin typeface="Times New Roman" panose="02020603050405020304" pitchFamily="18" charset="0"/>
                <a:ea typeface="SimSun, 宋体"/>
                <a:cs typeface="Mangal"/>
              </a:rPr>
              <a:t> </a:t>
            </a:r>
            <a:r>
              <a:rPr lang="ru-RU" sz="1200" b="1" kern="150" dirty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  <a:t>и ________________________________</a:t>
            </a:r>
            <a:endParaRPr lang="ru-RU" sz="1200" kern="150" dirty="0">
              <a:latin typeface="Times New Roman" panose="02020603050405020304" pitchFamily="18" charset="0"/>
              <a:ea typeface="SimSun, 宋体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ru-RU" sz="1200" kern="150" dirty="0">
                <a:latin typeface="Times New Roman" panose="02020603050405020304" pitchFamily="18" charset="0"/>
                <a:ea typeface="SimSun, 宋体"/>
                <a:cs typeface="Mangal"/>
              </a:rPr>
              <a:t>   (полное наименование кредитной организации)</a:t>
            </a:r>
          </a:p>
          <a:p>
            <a:pPr algn="just">
              <a:spcAft>
                <a:spcPts val="0"/>
              </a:spcAft>
            </a:pPr>
            <a:r>
              <a:rPr lang="ru-RU" sz="1200" b="1" kern="150" dirty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  <a:t> </a:t>
            </a:r>
            <a:endParaRPr lang="ru-RU" sz="1200" kern="150" dirty="0">
              <a:latin typeface="Times New Roman" panose="02020603050405020304" pitchFamily="18" charset="0"/>
              <a:ea typeface="SimSun, 宋体"/>
              <a:cs typeface="Mangal"/>
            </a:endParaRPr>
          </a:p>
          <a:p>
            <a:pPr indent="466725" algn="ctr">
              <a:spcAft>
                <a:spcPts val="0"/>
              </a:spcAft>
            </a:pPr>
            <a:r>
              <a:rPr lang="ru-RU" sz="1200" b="1" kern="150" dirty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  <a:t>IV. Порядок и особенности исполнения запросов</a:t>
            </a:r>
            <a:endParaRPr lang="ru-RU" sz="1200" kern="150" dirty="0">
              <a:latin typeface="Times New Roman" panose="02020603050405020304" pitchFamily="18" charset="0"/>
              <a:ea typeface="SimSun, 宋体"/>
              <a:cs typeface="Mangal"/>
            </a:endParaRPr>
          </a:p>
          <a:p>
            <a:pPr indent="466725" algn="just">
              <a:spcAft>
                <a:spcPts val="0"/>
              </a:spcAft>
            </a:pPr>
            <a:r>
              <a:rPr lang="ru-RU" sz="1200" kern="150" dirty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  <a:t> </a:t>
            </a:r>
            <a:r>
              <a:rPr lang="ru-RU" sz="1200" kern="150" dirty="0" smtClean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  <a:t>4.1. </a:t>
            </a:r>
            <a:r>
              <a:rPr lang="ru-RU" sz="12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Обязательным </a:t>
            </a:r>
            <a:r>
              <a:rPr lang="ru-RU" sz="12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реквизитным составом для поиска должников в автоматизированной системе Банка при обработке запросов являются:</a:t>
            </a:r>
          </a:p>
          <a:p>
            <a:pPr indent="466725" algn="just">
              <a:spcAft>
                <a:spcPts val="0"/>
              </a:spcAft>
            </a:pPr>
            <a:r>
              <a:rPr lang="ru-RU" sz="1200" kern="150" dirty="0" smtClean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  <a:t>для </a:t>
            </a:r>
            <a:r>
              <a:rPr lang="ru-RU" sz="1200" kern="150" dirty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  <a:t>физических лиц – Ф.И.О. (полностью) и дата рождения, либо Ф.И.О. (полностью), год рождения и реквизиты документа, удостоверяющего личность;</a:t>
            </a:r>
            <a:endParaRPr lang="ru-RU" sz="1200" kern="150" dirty="0">
              <a:latin typeface="Times New Roman" panose="02020603050405020304" pitchFamily="18" charset="0"/>
              <a:ea typeface="SimSun, 宋体"/>
              <a:cs typeface="Mangal"/>
            </a:endParaRPr>
          </a:p>
          <a:p>
            <a:pPr indent="466725" algn="just">
              <a:spcAft>
                <a:spcPts val="0"/>
              </a:spcAft>
            </a:pPr>
            <a:r>
              <a:rPr lang="ru-RU" sz="12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4.2. Поиск должника по Ф.И.О. осуществляется по прямому совпадению слов, указанных  в запросах, при этом делается различие в поиске слов, содержащих буквы «и» и «й», и не делается различие в поиске слов, содержащих буквы «е» и «ё», в заглавных и строчных буквах. Кроме того, не учитываются дефисы, начальные и конечные пробелы, множественные пробелы рассматриваются как один.</a:t>
            </a:r>
            <a:endParaRPr lang="ru-RU" sz="1200" kern="150" dirty="0">
              <a:latin typeface="Times New Roman" panose="02020603050405020304" pitchFamily="18" charset="0"/>
              <a:ea typeface="SimSun, 宋体"/>
              <a:cs typeface="Mangal"/>
            </a:endParaRPr>
          </a:p>
          <a:p>
            <a:pPr indent="466725" algn="just">
              <a:spcAft>
                <a:spcPts val="0"/>
              </a:spcAft>
            </a:pPr>
            <a:r>
              <a:rPr lang="ru-RU" sz="12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4.3. </a:t>
            </a:r>
            <a:r>
              <a:rPr lang="ru-RU" sz="1200" kern="150" dirty="0">
                <a:latin typeface="Times New Roman" panose="02020603050405020304" pitchFamily="18" charset="0"/>
                <a:ea typeface="SimSun, 宋体"/>
                <a:cs typeface="Mangal"/>
              </a:rPr>
              <a:t>Если в результате автоматического поиска в базе данных Банка не найден ни один клиент с указанными в  запросе ИНН/Ф.И.О. и датой рождения/Ф.И.О., годом рождения и реквизитами документа, удостоверяющего личность должника, Банк направляет в ФССП России ответ об отсутствии сведений о должнике, указанном в запросе. Запрос при этом считается исполненным.</a:t>
            </a:r>
            <a:r>
              <a:rPr lang="ru-RU" sz="1200" kern="150" dirty="0">
                <a:latin typeface="Times New Roman" panose="02020603050405020304" pitchFamily="18" charset="0"/>
                <a:ea typeface="SimSun, 宋体"/>
                <a:cs typeface="Times New Roman CYR" panose="02020603050405020304" pitchFamily="18" charset="0"/>
              </a:rPr>
              <a:t>.</a:t>
            </a:r>
            <a:endParaRPr lang="ru-RU" sz="1200" kern="150" dirty="0">
              <a:latin typeface="Times New Roman" panose="02020603050405020304" pitchFamily="18" charset="0"/>
              <a:ea typeface="SimSun, 宋体"/>
              <a:cs typeface="Mangal"/>
            </a:endParaRPr>
          </a:p>
          <a:p>
            <a:pPr indent="457200" algn="just">
              <a:spcAft>
                <a:spcPts val="0"/>
              </a:spcAft>
            </a:pPr>
            <a:r>
              <a:rPr lang="ru-RU" sz="12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4.5. В том случае, если в результате автоматического поиска должника в базе данных Банка найдено несколько клиентов – физических лиц (индивидуальных предпринимателей) с указанными в запросах Ф.И.О. и датой рождения, Банк производит поиск должника среди найденных клиентов по реквизитам документа, удостоверяющего личность должника (если данный необязательный реквизит запроса </a:t>
            </a:r>
            <a:r>
              <a:rPr lang="ru-RU" sz="12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заполнен).</a:t>
            </a:r>
            <a:endParaRPr lang="ru-RU" sz="1200" kern="150" dirty="0">
              <a:latin typeface="Times New Roman" panose="02020603050405020304" pitchFamily="18" charset="0"/>
              <a:ea typeface="SimSun, 宋体"/>
              <a:cs typeface="Mangal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	При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отказе в исполнении Запроса,  в случае отсутствия или несовпадения идентификационных данных должника (например, отсутствие в запросе реквизитов документа, удостоверяющего личность должника, или несовпадение типа и реквизитов документа, удостоверяющего личность должника, указанных в запросе, с типом и реквизитами документа в базе данных Банка, несовпадение СНИЛС, ИНН, места рождения, ИНН и ОГРН должника принадлежат разным юридическим лицам (индивидуальным предпринимателям) и иное), Банк указывает подробные причины отказа исполнения Запроса. При этом запрос считается исполненным.</a:t>
            </a:r>
            <a:endParaRPr lang="ru-RU" sz="12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D927599-1B59-B44A-A305-30D3F027C804}"/>
              </a:ext>
            </a:extLst>
          </p:cNvPr>
          <p:cNvSpPr txBox="1">
            <a:spLocks/>
          </p:cNvSpPr>
          <p:nvPr/>
        </p:nvSpPr>
        <p:spPr>
          <a:xfrm>
            <a:off x="2611807" y="70821"/>
            <a:ext cx="8309349" cy="15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Типовое соглашение об МВВ между ФССП и банком о предоставлении сведений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8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C7CE3-ED71-BE41-9E94-0ED090A9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Отсутствие сведений о паспортных данных от ГУВМ МВД России (до 2018  г. ФМС)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1B9EAE-3878-7944-A8A4-59B160385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392" y="5923708"/>
            <a:ext cx="3918692" cy="651176"/>
          </a:xfrm>
        </p:spPr>
        <p:txBody>
          <a:bodyPr/>
          <a:lstStyle/>
          <a:p>
            <a:r>
              <a:rPr lang="ru-RU" sz="2000" dirty="0"/>
              <a:t>Паспортные данные отсутствуют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9" y="1276378"/>
            <a:ext cx="4395787" cy="4643881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EF99C7FE-B43B-9445-981B-69FC6F363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7707" y="6006719"/>
            <a:ext cx="3899798" cy="636822"/>
          </a:xfrm>
        </p:spPr>
        <p:txBody>
          <a:bodyPr/>
          <a:lstStyle/>
          <a:p>
            <a:r>
              <a:rPr lang="ru-RU" dirty="0"/>
              <a:t>Паспортные данные </a:t>
            </a:r>
            <a:r>
              <a:rPr lang="ru-RU" sz="2000" dirty="0"/>
              <a:t>поступили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29" y="1257355"/>
            <a:ext cx="4210508" cy="4662904"/>
          </a:xfrm>
        </p:spPr>
      </p:pic>
      <p:sp>
        <p:nvSpPr>
          <p:cNvPr id="11" name="Прямоугольник 10"/>
          <p:cNvSpPr/>
          <p:nvPr/>
        </p:nvSpPr>
        <p:spPr>
          <a:xfrm>
            <a:off x="3887972" y="2725656"/>
            <a:ext cx="4572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56711" y="2592126"/>
            <a:ext cx="271131" cy="1064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726464" y="2657077"/>
            <a:ext cx="28637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053684" y="3220279"/>
            <a:ext cx="190919" cy="1255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8698673" y="2843684"/>
            <a:ext cx="279529" cy="1380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8698673" y="4917532"/>
            <a:ext cx="286378" cy="838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422E-4949-824D-8245-DA8E655C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939" y="678283"/>
            <a:ext cx="8022976" cy="107834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Банки подключенные через программный продукт ЦФТ предоставляют сведения о счетах в автоматическом режиме без паспортных данных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4" y="2286021"/>
            <a:ext cx="8570794" cy="3954442"/>
          </a:xfrm>
        </p:spPr>
      </p:pic>
    </p:spTree>
    <p:extLst>
      <p:ext uri="{BB962C8B-B14F-4D97-AF65-F5344CB8AC3E}">
        <p14:creationId xmlns:p14="http://schemas.microsoft.com/office/powerpoint/2010/main" val="21476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3396E0-5EE4-8B49-980F-5E341B6C9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187" y="201920"/>
            <a:ext cx="7791931" cy="878468"/>
          </a:xfrm>
        </p:spPr>
        <p:txBody>
          <a:bodyPr/>
          <a:lstStyle/>
          <a:p>
            <a:r>
              <a:rPr lang="ru-RU" dirty="0"/>
              <a:t>Реестр электронных запросов без паспортных данных с ответами о наличии счетов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219200"/>
            <a:ext cx="4514850" cy="5295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49" y="1219200"/>
            <a:ext cx="4350018" cy="52959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Прямоугольник 14"/>
          <p:cNvSpPr/>
          <p:nvPr/>
        </p:nvSpPr>
        <p:spPr>
          <a:xfrm>
            <a:off x="2584174" y="3005593"/>
            <a:ext cx="238539" cy="477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613127" y="4953662"/>
            <a:ext cx="604299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452237" y="4999381"/>
            <a:ext cx="644055" cy="576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07522" y="5247564"/>
            <a:ext cx="893929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452237" y="5950424"/>
            <a:ext cx="322027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63396E0-5EE4-8B49-980F-5E341B6C9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187" y="201920"/>
            <a:ext cx="7791931" cy="878468"/>
          </a:xfrm>
        </p:spPr>
        <p:txBody>
          <a:bodyPr/>
          <a:lstStyle/>
          <a:p>
            <a:r>
              <a:rPr lang="ru-RU" dirty="0"/>
              <a:t>Реестр электронных запросов без паспортных данных с ответами о наличии счетов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19" y="1219200"/>
            <a:ext cx="4297331" cy="5372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219200"/>
            <a:ext cx="4273818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A089C1-3C37-C643-8062-3131A2CFA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248901"/>
            <a:ext cx="5357600" cy="8393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Ответ из ФНС о счетах должника по запросу взыскателя в рамках ст. 69 ФЗ 229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33" y="1080321"/>
            <a:ext cx="4618439" cy="5769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72" y="1088272"/>
            <a:ext cx="4940466" cy="57697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33746" y="2552369"/>
            <a:ext cx="310101" cy="1192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A089C1-3C37-C643-8062-3131A2CFA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248901"/>
            <a:ext cx="5357600" cy="8393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Ответ из ФНС о счетах должника по запросу взыскателя в рамках ст. 69 ФЗ 229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61" y="1088273"/>
            <a:ext cx="4751789" cy="5769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1088272"/>
            <a:ext cx="4724400" cy="57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</TotalTime>
  <Words>1053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Century Gothic</vt:lpstr>
      <vt:lpstr>Mangal</vt:lpstr>
      <vt:lpstr>SimSun, 宋体</vt:lpstr>
      <vt:lpstr>Times New Roman</vt:lpstr>
      <vt:lpstr>Times New Roman CYR</vt:lpstr>
      <vt:lpstr>Wingdings</vt:lpstr>
      <vt:lpstr>Wingdings 3</vt:lpstr>
      <vt:lpstr>Ион</vt:lpstr>
      <vt:lpstr>Лист Microsoft Excel</vt:lpstr>
      <vt:lpstr>Документ Microsoft Visio</vt:lpstr>
      <vt:lpstr>Пробелы в системе межведомственного взаимодействия ФССП с контрагентами предоставления сведений об имущественном положении должника.  Практика и пути решения.</vt:lpstr>
      <vt:lpstr>ПК АИС ФССП России – Японский экскаватор, а мы продолжаем копать яму саперной лопаткой просто потому,  что не умеем нажимать правильно на его кнопки (с) А.О. Парфенчиков Директор ФССП России с 2004-2017  г.г.</vt:lpstr>
      <vt:lpstr>Презентация PowerPoint</vt:lpstr>
      <vt:lpstr>Отсутствие сведений о паспортных данных от ГУВМ МВД России (до 2018  г. ФМС)</vt:lpstr>
      <vt:lpstr>Банки подключенные через программный продукт ЦФТ предоставляют сведения о счетах в автоматическом режиме без паспортных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Идентификация должника в АИС ФССП России при сборе информации об имущественном положении должника</vt:lpstr>
      <vt:lpstr>Системная организация работы по сбору информации об имущественном положении должника средствами МВВ АИС ПК ОСП на примере УФССП России по Республике Башкортостан </vt:lpstr>
      <vt:lpstr>Системная организация работы по сбору информации об имущественном положении должника средствами МВВ АИС ПК ОСП на примере УФССП России по Республике Башкортостан </vt:lpstr>
      <vt:lpstr>Системная организация работы по сбору информации об имущественном положении должника средствами МВВ АИС ПК ОСП на примере УФССП России по Республике Башкортостан </vt:lpstr>
      <vt:lpstr>Пути решения задачи по исправлению негативной ситуации по работе системы МВВ АИС ФССП России ПК ОСП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Пробелы в системе межведомственного взаимодействия ФССП с контрагентами предоставления сведений об имущественном положении должника.  Практика и пути решения.</dc:title>
  <dc:creator>Ринат Мурзабулатов</dc:creator>
  <cp:lastModifiedBy>Мурзабулатов Ринат</cp:lastModifiedBy>
  <cp:revision>28</cp:revision>
  <dcterms:created xsi:type="dcterms:W3CDTF">2021-05-27T02:04:03Z</dcterms:created>
  <dcterms:modified xsi:type="dcterms:W3CDTF">2021-05-27T20:55:55Z</dcterms:modified>
</cp:coreProperties>
</file>